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9%84%D8%BA%D8%A9_%D8%A5%D9%86%D8%AC%D9%84%D9%8A%D8%B2%D9%8A%D8%A9" TargetMode="External"/><Relationship Id="rId2" Type="http://schemas.openxmlformats.org/officeDocument/2006/relationships/hyperlink" Target="https://ar.wikipedia.org/wiki/%D8%A5%D8%AD%D8%B5%D8%A7%D8%A1" TargetMode="External"/><Relationship Id="rId1" Type="http://schemas.openxmlformats.org/officeDocument/2006/relationships/slideLayout" Target="../slideLayouts/slideLayout2.xml"/><Relationship Id="rId6" Type="http://schemas.openxmlformats.org/officeDocument/2006/relationships/hyperlink" Target="https://ar.wikipedia.org/wiki/%D8%AA%D8%A8%D8%A7%D9%8A%D9%86" TargetMode="External"/><Relationship Id="rId5" Type="http://schemas.openxmlformats.org/officeDocument/2006/relationships/hyperlink" Target="https://ar.wikipedia.org/wiki/%D8%B3%D9%8A%D8%BA%D9%85%D8%A7" TargetMode="External"/><Relationship Id="rId4" Type="http://schemas.openxmlformats.org/officeDocument/2006/relationships/hyperlink" Target="https://ar.wikipedia.org/wiki/%D8%AA%D8%B4%D8%AA%D8%AA_%D8%A5%D8%AD%D8%B5%D8%A7%D8%A6%D9%8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6%D8%AD%D8%B1%D8%A7%D9%81" TargetMode="External"/><Relationship Id="rId2" Type="http://schemas.openxmlformats.org/officeDocument/2006/relationships/hyperlink" Target="https://ar.wikipedia.org/wiki/%D9%85%D8%AA%D9%88%D8%B3%D8%B7_%D8%AD%D8%B3%D8%A7%D8%A8%D9%8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ar-IQ" dirty="0" smtClean="0"/>
              <a:t>المحاضرة الثامنة/</a:t>
            </a:r>
            <a:r>
              <a:rPr lang="ar-SA" b="1" dirty="0" smtClean="0"/>
              <a:t> الانحراف المعياري.</a:t>
            </a:r>
            <a:endParaRPr lang="ar-IQ" dirty="0"/>
          </a:p>
        </p:txBody>
      </p:sp>
      <p:sp>
        <p:nvSpPr>
          <p:cNvPr id="3" name="عنصر نائب للمحتوى 2"/>
          <p:cNvSpPr>
            <a:spLocks noGrp="1"/>
          </p:cNvSpPr>
          <p:nvPr>
            <p:ph idx="1"/>
          </p:nvPr>
        </p:nvSpPr>
        <p:spPr>
          <a:xfrm>
            <a:off x="457200" y="1196752"/>
            <a:ext cx="8229600" cy="532859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ar-SA" b="1" dirty="0" smtClean="0"/>
              <a:t>الانحراف المعياري.</a:t>
            </a:r>
            <a:r>
              <a:rPr lang="en-US" dirty="0" smtClean="0"/>
              <a:t>.</a:t>
            </a:r>
          </a:p>
          <a:p>
            <a:pPr lvl="0"/>
            <a:r>
              <a:rPr lang="ar-SA" dirty="0" smtClean="0"/>
              <a:t>في </a:t>
            </a:r>
            <a:r>
              <a:rPr lang="ar-SA" u="sng" dirty="0" smtClean="0">
                <a:hlinkClick r:id="rId2" tooltip="إحصاء"/>
              </a:rPr>
              <a:t>الإحصاء</a:t>
            </a:r>
            <a:r>
              <a:rPr lang="ar-SA" dirty="0" smtClean="0"/>
              <a:t> ونظرية الاحتمالات، يعتبر </a:t>
            </a:r>
            <a:r>
              <a:rPr lang="ar-SA" b="1" dirty="0" smtClean="0"/>
              <a:t>الانحراف </a:t>
            </a:r>
            <a:r>
              <a:rPr lang="ar-SA" b="1" dirty="0" err="1" smtClean="0"/>
              <a:t>المعياري</a:t>
            </a:r>
            <a:r>
              <a:rPr lang="ar-SA" dirty="0" err="1" smtClean="0"/>
              <a:t> (</a:t>
            </a:r>
            <a:r>
              <a:rPr lang="ar-SA" u="sng" dirty="0" err="1" smtClean="0">
                <a:hlinkClick r:id="rId3" tooltip="لغة إنجليزية"/>
              </a:rPr>
              <a:t>بالإنجليزية</a:t>
            </a:r>
            <a:r>
              <a:rPr lang="ar-SA" dirty="0" err="1" smtClean="0"/>
              <a:t>:</a:t>
            </a:r>
            <a:r>
              <a:rPr lang="ar-SA" dirty="0" smtClean="0"/>
              <a:t> </a:t>
            </a:r>
            <a:r>
              <a:rPr lang="en-US" dirty="0" smtClean="0"/>
              <a:t>Standard deviation</a:t>
            </a:r>
            <a:r>
              <a:rPr lang="ar-SA" dirty="0" smtClean="0"/>
              <a:t>) القيمة الأكثر استخداما من بين مقاييس </a:t>
            </a:r>
            <a:r>
              <a:rPr lang="ar-SA" u="sng" dirty="0" smtClean="0">
                <a:hlinkClick r:id="rId4" tooltip="تشتت إحصائي"/>
              </a:rPr>
              <a:t>التشتت الإحصائي</a:t>
            </a:r>
            <a:r>
              <a:rPr lang="ar-SA" dirty="0" smtClean="0"/>
              <a:t> لقياس مدى التبعثر الإحصائي، أي أنه يدل على مدى امتداد مجالات القيم ضمن مجموعة البيانات </a:t>
            </a:r>
            <a:r>
              <a:rPr lang="ar-SA" dirty="0" err="1" smtClean="0"/>
              <a:t>الإحصائية.</a:t>
            </a:r>
            <a:r>
              <a:rPr lang="ar-SA" dirty="0" smtClean="0"/>
              <a:t> عادة ما يرمز إلى الانحراف المعياري بالحرف الإغريقي الصغير </a:t>
            </a:r>
            <a:r>
              <a:rPr lang="en-US" u="sng" dirty="0" smtClean="0">
                <a:hlinkClick r:id="rId5" tooltip="سيغما"/>
              </a:rPr>
              <a:t>σ</a:t>
            </a:r>
            <a:r>
              <a:rPr lang="ar-SA" dirty="0" err="1" smtClean="0"/>
              <a:t>.</a:t>
            </a:r>
            <a:r>
              <a:rPr lang="ar-SA" dirty="0" smtClean="0"/>
              <a:t> </a:t>
            </a:r>
            <a:endParaRPr lang="en-US" dirty="0" smtClean="0"/>
          </a:p>
          <a:p>
            <a:pPr lvl="0"/>
            <a:r>
              <a:rPr lang="ar-SA" dirty="0" smtClean="0"/>
              <a:t>و </a:t>
            </a:r>
            <a:r>
              <a:rPr lang="ar-SA" u="sng" dirty="0" smtClean="0">
                <a:hlinkClick r:id="rId6" tooltip="تباين"/>
              </a:rPr>
              <a:t>التباين</a:t>
            </a:r>
            <a:r>
              <a:rPr lang="ar-SA" dirty="0" smtClean="0"/>
              <a:t> وهو معدل مربعات انحرافات العلامات في التوزيع عن الوسط </a:t>
            </a:r>
            <a:r>
              <a:rPr lang="ar-SA" dirty="0" err="1" smtClean="0"/>
              <a:t>الحسابي.</a:t>
            </a:r>
            <a:r>
              <a:rPr lang="ar-SA" dirty="0" smtClean="0"/>
              <a:t> ويكون الانحراف المعياري عندها الجذر التربيعي للتباين بالنسبة لمجموعة البيانات </a:t>
            </a:r>
            <a:r>
              <a:rPr lang="ar-SA" dirty="0" err="1" smtClean="0"/>
              <a:t>الإحصائية.</a:t>
            </a:r>
            <a:r>
              <a:rPr lang="ar-SA" dirty="0" smtClean="0"/>
              <a:t> </a:t>
            </a:r>
            <a:endParaRPr lang="en-US" dirty="0" smtClean="0"/>
          </a:p>
          <a:p>
            <a:pPr lvl="0"/>
            <a:r>
              <a:rPr lang="ar-SA" dirty="0" smtClean="0"/>
              <a:t>يتأثر </a:t>
            </a:r>
            <a:r>
              <a:rPr lang="ar-SA" b="1" dirty="0" smtClean="0"/>
              <a:t>التباين أو الانحراف المعياري</a:t>
            </a:r>
            <a:r>
              <a:rPr lang="ar-SA" dirty="0" smtClean="0"/>
              <a:t> بالقيم المتباعدة أو المتطرفة ولكنه لا يتأثر كثيرا بالتغيرات التي تطرأ على العينة، كما أنهما يرتبطان بالوسط الحسابي للتوزيع، بمعنى ان التشتت الذي نعبر عنه بالتباين أو الانحراف المعياري ينسب إلى الوسط الحسابي وليس </a:t>
            </a:r>
            <a:r>
              <a:rPr lang="ar-SA" dirty="0" err="1" smtClean="0"/>
              <a:t>لاي</a:t>
            </a:r>
            <a:r>
              <a:rPr lang="ar-SA" dirty="0" smtClean="0"/>
              <a:t> نقطة أخرى في </a:t>
            </a:r>
            <a:r>
              <a:rPr lang="ar-SA" dirty="0" err="1" smtClean="0"/>
              <a:t>التوزيع.</a:t>
            </a:r>
            <a:r>
              <a:rPr lang="ar-SA" dirty="0" smtClean="0"/>
              <a:t>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08712"/>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ar-SA" b="1" dirty="0" smtClean="0"/>
              <a:t>مثال على حساب الانحراف المعياري</a:t>
            </a:r>
            <a:endParaRPr lang="en-US" b="1" dirty="0" smtClean="0"/>
          </a:p>
          <a:p>
            <a:r>
              <a:rPr lang="ar-SA" dirty="0" smtClean="0"/>
              <a:t>سنأخذ هذا المثال البسيط على حساب الانحراف المعياري لكل من الرقمين 8 </a:t>
            </a:r>
            <a:r>
              <a:rPr lang="ar-SA" dirty="0" err="1" smtClean="0"/>
              <a:t>و4.</a:t>
            </a:r>
            <a:r>
              <a:rPr lang="ar-SA" dirty="0" smtClean="0"/>
              <a:t> </a:t>
            </a:r>
            <a:endParaRPr lang="en-US" dirty="0" smtClean="0"/>
          </a:p>
          <a:p>
            <a:r>
              <a:rPr lang="ar-SA" b="1" dirty="0" smtClean="0"/>
              <a:t>الخطوة 1:</a:t>
            </a:r>
            <a:r>
              <a:rPr lang="ar-SA" dirty="0" smtClean="0"/>
              <a:t> </a:t>
            </a:r>
            <a:r>
              <a:rPr lang="ar-SA" dirty="0" err="1" smtClean="0"/>
              <a:t>إحسب</a:t>
            </a:r>
            <a:r>
              <a:rPr lang="ar-SA" dirty="0" smtClean="0"/>
              <a:t> </a:t>
            </a:r>
            <a:r>
              <a:rPr lang="ar-SA" u="sng" dirty="0" smtClean="0">
                <a:hlinkClick r:id="rId2" tooltip="متوسط حسابي"/>
              </a:rPr>
              <a:t>الـمتوسط حسابي</a:t>
            </a:r>
            <a:r>
              <a:rPr lang="ar-SA" dirty="0" smtClean="0"/>
              <a:t> </a:t>
            </a:r>
            <a:r>
              <a:rPr lang="ar-SA" dirty="0" err="1" smtClean="0"/>
              <a:t>للرقمين.</a:t>
            </a:r>
            <a:r>
              <a:rPr lang="ar-SA" dirty="0" smtClean="0"/>
              <a:t> ( </a:t>
            </a:r>
            <a:r>
              <a:rPr lang="ar-SA" dirty="0" err="1" smtClean="0"/>
              <a:t>4 </a:t>
            </a:r>
            <a:r>
              <a:rPr lang="ar-SA" dirty="0" smtClean="0"/>
              <a:t>+ </a:t>
            </a:r>
            <a:r>
              <a:rPr lang="ar-SA" dirty="0" err="1" smtClean="0"/>
              <a:t>8 ) </a:t>
            </a:r>
            <a:r>
              <a:rPr lang="ar-SA" dirty="0" smtClean="0"/>
              <a:t>/ </a:t>
            </a:r>
            <a:r>
              <a:rPr lang="ar-SA" dirty="0" err="1" smtClean="0"/>
              <a:t>2 </a:t>
            </a:r>
            <a:r>
              <a:rPr lang="ar-SA" dirty="0" smtClean="0"/>
              <a:t>= </a:t>
            </a:r>
            <a:r>
              <a:rPr lang="ar-SA" dirty="0" err="1" smtClean="0"/>
              <a:t>6 {\</a:t>
            </a:r>
            <a:r>
              <a:rPr lang="en-US" dirty="0" err="1" smtClean="0"/>
              <a:t>displaystyle</a:t>
            </a:r>
            <a:r>
              <a:rPr lang="en-US" dirty="0" smtClean="0"/>
              <a:t> (4+8)/2=6</a:t>
            </a:r>
            <a:r>
              <a:rPr lang="ar-SA" dirty="0" err="1" smtClean="0"/>
              <a:t>}</a:t>
            </a:r>
            <a:r>
              <a:rPr lang="ar-SA" dirty="0" smtClean="0"/>
              <a:t> </a:t>
            </a:r>
            <a:endParaRPr lang="en-US" dirty="0" smtClean="0"/>
          </a:p>
          <a:p>
            <a:r>
              <a:rPr lang="ar-SA" b="1" dirty="0" smtClean="0"/>
              <a:t>الخطوة 2:</a:t>
            </a:r>
            <a:r>
              <a:rPr lang="ar-SA" dirty="0" smtClean="0"/>
              <a:t> احسب </a:t>
            </a:r>
            <a:r>
              <a:rPr lang="ar-SA" u="sng" dirty="0" smtClean="0">
                <a:hlinkClick r:id="rId3" tooltip="انحراف"/>
              </a:rPr>
              <a:t>انحراف</a:t>
            </a:r>
            <a:r>
              <a:rPr lang="ar-SA" dirty="0" smtClean="0"/>
              <a:t> كل من الرقمين السابقين عن </a:t>
            </a:r>
            <a:r>
              <a:rPr lang="ar-SA" u="sng" dirty="0" smtClean="0">
                <a:hlinkClick r:id="rId2" tooltip="متوسط حسابي"/>
              </a:rPr>
              <a:t>الـمتوسط حسابي</a:t>
            </a:r>
            <a:r>
              <a:rPr lang="ar-SA" dirty="0" smtClean="0"/>
              <a:t>.</a:t>
            </a:r>
            <a:endParaRPr lang="en-US" dirty="0" smtClean="0"/>
          </a:p>
          <a:p>
            <a:r>
              <a:rPr lang="ar-SA" dirty="0" err="1" smtClean="0"/>
              <a:t>4 </a:t>
            </a:r>
            <a:r>
              <a:rPr lang="ar-SA" dirty="0" smtClean="0"/>
              <a:t>− </a:t>
            </a:r>
            <a:r>
              <a:rPr lang="ar-SA" dirty="0" err="1" smtClean="0"/>
              <a:t>6 = </a:t>
            </a:r>
            <a:r>
              <a:rPr lang="ar-SA" dirty="0" smtClean="0"/>
              <a:t>− </a:t>
            </a:r>
            <a:r>
              <a:rPr lang="ar-SA" dirty="0" err="1" smtClean="0"/>
              <a:t>2 {\</a:t>
            </a:r>
            <a:r>
              <a:rPr lang="en-US" dirty="0" err="1" smtClean="0"/>
              <a:t>displaystyle</a:t>
            </a:r>
            <a:r>
              <a:rPr lang="en-US" dirty="0" smtClean="0"/>
              <a:t> 4-6=-2</a:t>
            </a:r>
            <a:r>
              <a:rPr lang="ar-SA" dirty="0" err="1" smtClean="0"/>
              <a:t>}</a:t>
            </a:r>
            <a:r>
              <a:rPr lang="ar-SA" dirty="0" smtClean="0"/>
              <a:t> </a:t>
            </a:r>
            <a:endParaRPr lang="en-US" dirty="0" smtClean="0"/>
          </a:p>
          <a:p>
            <a:r>
              <a:rPr lang="ar-SA" dirty="0" err="1" smtClean="0"/>
              <a:t>8 </a:t>
            </a:r>
            <a:r>
              <a:rPr lang="ar-SA" dirty="0" smtClean="0"/>
              <a:t>− </a:t>
            </a:r>
            <a:r>
              <a:rPr lang="ar-SA" dirty="0" err="1" smtClean="0"/>
              <a:t>6 </a:t>
            </a:r>
            <a:r>
              <a:rPr lang="ar-SA" dirty="0" smtClean="0"/>
              <a:t>= </a:t>
            </a:r>
            <a:r>
              <a:rPr lang="ar-SA" dirty="0" err="1" smtClean="0"/>
              <a:t>2 {\</a:t>
            </a:r>
            <a:r>
              <a:rPr lang="en-US" dirty="0" err="1" smtClean="0"/>
              <a:t>displaystyle</a:t>
            </a:r>
            <a:r>
              <a:rPr lang="en-US" dirty="0" smtClean="0"/>
              <a:t> 8-6=2</a:t>
            </a:r>
            <a:r>
              <a:rPr lang="ar-SA" dirty="0" err="1" smtClean="0"/>
              <a:t>}</a:t>
            </a:r>
            <a:r>
              <a:rPr lang="ar-SA" dirty="0" smtClean="0"/>
              <a:t> </a:t>
            </a:r>
            <a:endParaRPr lang="en-US" dirty="0" smtClean="0"/>
          </a:p>
          <a:p>
            <a:r>
              <a:rPr lang="ar-SA" b="1" dirty="0" smtClean="0"/>
              <a:t>الخطوة 3:</a:t>
            </a:r>
            <a:r>
              <a:rPr lang="ar-SA" dirty="0" smtClean="0"/>
              <a:t> قم بتربيع </a:t>
            </a:r>
            <a:r>
              <a:rPr lang="ar-SA" dirty="0" err="1" smtClean="0"/>
              <a:t>الانحرافين:( </a:t>
            </a:r>
            <a:r>
              <a:rPr lang="ar-SA" dirty="0" smtClean="0"/>
              <a:t>− </a:t>
            </a:r>
            <a:r>
              <a:rPr lang="ar-SA" dirty="0" err="1" smtClean="0"/>
              <a:t>2 </a:t>
            </a:r>
            <a:r>
              <a:rPr lang="ar-SA" dirty="0" smtClean="0"/>
              <a:t>) </a:t>
            </a:r>
            <a:r>
              <a:rPr lang="ar-SA" dirty="0" err="1" smtClean="0"/>
              <a:t>2 </a:t>
            </a:r>
            <a:r>
              <a:rPr lang="ar-SA" dirty="0" smtClean="0"/>
              <a:t>= </a:t>
            </a:r>
            <a:r>
              <a:rPr lang="ar-SA" dirty="0" err="1" smtClean="0"/>
              <a:t>4 {\</a:t>
            </a:r>
            <a:r>
              <a:rPr lang="en-US" dirty="0" err="1" smtClean="0"/>
              <a:t>displaystyle</a:t>
            </a:r>
            <a:r>
              <a:rPr lang="en-US" dirty="0" smtClean="0"/>
              <a:t> (-2)^{2}=4</a:t>
            </a:r>
            <a:r>
              <a:rPr lang="ar-SA" dirty="0" err="1" smtClean="0"/>
              <a:t>}</a:t>
            </a:r>
            <a:r>
              <a:rPr lang="en-US" dirty="0" smtClean="0"/>
              <a:t> </a:t>
            </a:r>
            <a:r>
              <a:rPr lang="ar-SA" dirty="0" err="1" smtClean="0"/>
              <a:t>و </a:t>
            </a:r>
            <a:r>
              <a:rPr lang="ar-SA" dirty="0" smtClean="0"/>
              <a:t>( </a:t>
            </a:r>
            <a:r>
              <a:rPr lang="ar-SA" dirty="0" err="1" smtClean="0"/>
              <a:t>2 </a:t>
            </a:r>
            <a:r>
              <a:rPr lang="ar-SA" dirty="0" smtClean="0"/>
              <a:t>) </a:t>
            </a:r>
            <a:r>
              <a:rPr lang="ar-SA" dirty="0" err="1" smtClean="0"/>
              <a:t>2 </a:t>
            </a:r>
            <a:r>
              <a:rPr lang="ar-SA" dirty="0" smtClean="0"/>
              <a:t>= </a:t>
            </a:r>
            <a:r>
              <a:rPr lang="ar-SA" dirty="0" err="1" smtClean="0"/>
              <a:t>4 {\</a:t>
            </a:r>
            <a:r>
              <a:rPr lang="en-US" dirty="0" err="1" smtClean="0"/>
              <a:t>displaystyle</a:t>
            </a:r>
            <a:r>
              <a:rPr lang="en-US" dirty="0" smtClean="0"/>
              <a:t> (2)^{2}=4</a:t>
            </a:r>
            <a:r>
              <a:rPr lang="ar-SA" dirty="0" err="1" smtClean="0"/>
              <a:t>}</a:t>
            </a:r>
            <a:r>
              <a:rPr lang="ar-SA" dirty="0" smtClean="0"/>
              <a:t> </a:t>
            </a:r>
            <a:endParaRPr lang="en-US" dirty="0" smtClean="0"/>
          </a:p>
          <a:p>
            <a:r>
              <a:rPr lang="ar-SA" b="1" dirty="0" smtClean="0"/>
              <a:t>الخطوة 4:</a:t>
            </a:r>
            <a:r>
              <a:rPr lang="ar-SA" dirty="0" smtClean="0"/>
              <a:t> </a:t>
            </a:r>
            <a:r>
              <a:rPr lang="ar-SA" dirty="0" err="1" smtClean="0"/>
              <a:t>إجمع</a:t>
            </a:r>
            <a:r>
              <a:rPr lang="ar-SA" dirty="0" smtClean="0"/>
              <a:t> </a:t>
            </a:r>
            <a:r>
              <a:rPr lang="ar-SA" dirty="0" err="1" smtClean="0"/>
              <a:t>التربيعين</a:t>
            </a:r>
            <a:r>
              <a:rPr lang="ar-SA" dirty="0" smtClean="0"/>
              <a:t> </a:t>
            </a:r>
            <a:r>
              <a:rPr lang="ar-SA" dirty="0" err="1" smtClean="0"/>
              <a:t>الناتجين:4 </a:t>
            </a:r>
            <a:r>
              <a:rPr lang="ar-SA" dirty="0" smtClean="0"/>
              <a:t>+ </a:t>
            </a:r>
            <a:r>
              <a:rPr lang="ar-SA" dirty="0" err="1" smtClean="0"/>
              <a:t>4 </a:t>
            </a:r>
            <a:r>
              <a:rPr lang="ar-SA" dirty="0" smtClean="0"/>
              <a:t>= </a:t>
            </a:r>
            <a:r>
              <a:rPr lang="ar-SA" dirty="0" err="1" smtClean="0"/>
              <a:t>8 {\</a:t>
            </a:r>
            <a:r>
              <a:rPr lang="en-US" dirty="0" err="1" smtClean="0"/>
              <a:t>displaystyle</a:t>
            </a:r>
            <a:r>
              <a:rPr lang="en-US" dirty="0" smtClean="0"/>
              <a:t> 4+4=8</a:t>
            </a:r>
            <a:r>
              <a:rPr lang="ar-SA" dirty="0" err="1" smtClean="0"/>
              <a:t>}</a:t>
            </a:r>
            <a:r>
              <a:rPr lang="ar-SA" dirty="0" smtClean="0"/>
              <a:t> </a:t>
            </a:r>
            <a:endParaRPr lang="en-US" dirty="0" smtClean="0"/>
          </a:p>
          <a:p>
            <a:r>
              <a:rPr lang="ar-SA" b="1" dirty="0" smtClean="0"/>
              <a:t>الخطوة 5:</a:t>
            </a:r>
            <a:r>
              <a:rPr lang="ar-SA" dirty="0" smtClean="0"/>
              <a:t> قم بتقسيم الناتج على عدد </a:t>
            </a:r>
            <a:r>
              <a:rPr lang="ar-SA" dirty="0" err="1" smtClean="0"/>
              <a:t>القيم </a:t>
            </a:r>
            <a:r>
              <a:rPr lang="ar-SA" dirty="0" smtClean="0"/>
              <a:t>(وهو في مثالنا 2</a:t>
            </a:r>
            <a:r>
              <a:rPr lang="ar-SA" dirty="0" err="1" smtClean="0"/>
              <a:t>):8 </a:t>
            </a:r>
            <a:r>
              <a:rPr lang="ar-SA" dirty="0" smtClean="0"/>
              <a:t>/ </a:t>
            </a:r>
            <a:r>
              <a:rPr lang="ar-SA" dirty="0" err="1" smtClean="0"/>
              <a:t>2 </a:t>
            </a:r>
            <a:r>
              <a:rPr lang="ar-SA" dirty="0" smtClean="0"/>
              <a:t>= </a:t>
            </a:r>
            <a:r>
              <a:rPr lang="ar-SA" dirty="0" err="1" smtClean="0"/>
              <a:t>4 {\</a:t>
            </a:r>
            <a:r>
              <a:rPr lang="en-US" dirty="0" err="1" smtClean="0"/>
              <a:t>displaystyle</a:t>
            </a:r>
            <a:r>
              <a:rPr lang="en-US" dirty="0" smtClean="0"/>
              <a:t> 8/2=4</a:t>
            </a:r>
            <a:r>
              <a:rPr lang="ar-SA" dirty="0" err="1" smtClean="0"/>
              <a:t>}</a:t>
            </a:r>
            <a:r>
              <a:rPr lang="ar-SA" dirty="0" smtClean="0"/>
              <a:t> </a:t>
            </a:r>
            <a:endParaRPr lang="en-US" dirty="0" smtClean="0"/>
          </a:p>
          <a:p>
            <a:r>
              <a:rPr lang="ar-SA" b="1" dirty="0" smtClean="0"/>
              <a:t>الخطوة 6:</a:t>
            </a:r>
            <a:r>
              <a:rPr lang="ar-SA" dirty="0" smtClean="0"/>
              <a:t> قم بإيجاد الجذر التربيعي </a:t>
            </a:r>
            <a:r>
              <a:rPr lang="ar-SA" dirty="0" err="1" smtClean="0"/>
              <a:t>الموجب:4 </a:t>
            </a:r>
            <a:r>
              <a:rPr lang="ar-SA" dirty="0" smtClean="0"/>
              <a:t>= </a:t>
            </a:r>
            <a:r>
              <a:rPr lang="ar-SA" dirty="0" err="1" smtClean="0"/>
              <a:t>2 {\</a:t>
            </a:r>
            <a:r>
              <a:rPr lang="en-US" dirty="0" err="1" smtClean="0"/>
              <a:t>displaystyle</a:t>
            </a:r>
            <a:r>
              <a:rPr lang="en-US" dirty="0" smtClean="0"/>
              <a:t> {\</a:t>
            </a:r>
            <a:r>
              <a:rPr lang="en-US" dirty="0" err="1" smtClean="0"/>
              <a:t>sqrt</a:t>
            </a:r>
            <a:r>
              <a:rPr lang="en-US" dirty="0" smtClean="0"/>
              <a:t> {4}}=2</a:t>
            </a:r>
            <a:r>
              <a:rPr lang="ar-SA" dirty="0" err="1" smtClean="0"/>
              <a:t>}</a:t>
            </a:r>
            <a:r>
              <a:rPr lang="ar-SA" dirty="0" smtClean="0"/>
              <a:t> </a:t>
            </a:r>
            <a:endParaRPr lang="en-US" dirty="0" smtClean="0"/>
          </a:p>
          <a:p>
            <a:r>
              <a:rPr lang="ar-SA" dirty="0" smtClean="0"/>
              <a:t>إذًا الانحراف المعياري هو </a:t>
            </a:r>
            <a:r>
              <a:rPr lang="ar-SA" dirty="0" err="1" smtClean="0"/>
              <a:t>2.</a:t>
            </a:r>
            <a:r>
              <a:rPr lang="ar-SA" dirty="0" smtClean="0"/>
              <a:t>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80720"/>
          </a:xfrm>
        </p:spPr>
        <p:style>
          <a:lnRef idx="1">
            <a:schemeClr val="accent1"/>
          </a:lnRef>
          <a:fillRef idx="2">
            <a:schemeClr val="accent1"/>
          </a:fillRef>
          <a:effectRef idx="1">
            <a:schemeClr val="accent1"/>
          </a:effectRef>
          <a:fontRef idx="minor">
            <a:schemeClr val="dk1"/>
          </a:fontRef>
        </p:style>
        <p:txBody>
          <a:bodyPr>
            <a:normAutofit/>
          </a:bodyPr>
          <a:lstStyle/>
          <a:p>
            <a:r>
              <a:rPr lang="ar-SA" b="1" dirty="0" smtClean="0"/>
              <a:t>حساب الانحراف المعياري لمتغير</a:t>
            </a:r>
            <a:endParaRPr lang="en-US" b="1" dirty="0" smtClean="0"/>
          </a:p>
          <a:p>
            <a:r>
              <a:rPr lang="ar-SA" b="1" dirty="0" smtClean="0"/>
              <a:t>لمتغير عشوائي </a:t>
            </a:r>
            <a:r>
              <a:rPr lang="ar-SA" b="1" dirty="0" smtClean="0"/>
              <a:t>متقطع</a:t>
            </a:r>
            <a:endParaRPr lang="en-US" b="1" dirty="0" smtClean="0"/>
          </a:p>
          <a:p>
            <a:r>
              <a:rPr lang="ar-SA" dirty="0" smtClean="0"/>
              <a:t>نفرض أن لدينا </a:t>
            </a:r>
            <a:r>
              <a:rPr lang="ar-SA" dirty="0" err="1" smtClean="0"/>
              <a:t>المتحولات </a:t>
            </a:r>
            <a:r>
              <a:rPr lang="ar-SA" dirty="0" smtClean="0"/>
              <a:t>(أو المتغيرات</a:t>
            </a:r>
            <a:r>
              <a:rPr lang="ar-SA" dirty="0" err="1" smtClean="0"/>
              <a:t>)</a:t>
            </a:r>
            <a:r>
              <a:rPr lang="en-US" dirty="0" smtClean="0"/>
              <a:t>x</a:t>
            </a:r>
            <a:r>
              <a:rPr lang="ar-SA" dirty="0" smtClean="0"/>
              <a:t> </a:t>
            </a:r>
            <a:r>
              <a:rPr lang="ar-SA" dirty="0" err="1" smtClean="0"/>
              <a:t>1 , … ,</a:t>
            </a:r>
            <a:r>
              <a:rPr lang="ar-SA" dirty="0" smtClean="0"/>
              <a:t> </a:t>
            </a:r>
            <a:r>
              <a:rPr lang="en-US" dirty="0" smtClean="0"/>
              <a:t>x N</a:t>
            </a:r>
            <a:r>
              <a:rPr lang="ar-SA" dirty="0" smtClean="0"/>
              <a:t> </a:t>
            </a:r>
            <a:endParaRPr lang="ar-IQ" dirty="0" smtClean="0"/>
          </a:p>
          <a:p>
            <a:endParaRPr lang="ar-IQ" dirty="0" smtClean="0"/>
          </a:p>
          <a:p>
            <a:pPr>
              <a:buNone/>
            </a:pPr>
            <a:endParaRPr lang="ar-IQ" dirty="0" smtClean="0"/>
          </a:p>
          <a:p>
            <a:r>
              <a:rPr lang="ar-SA" dirty="0" smtClean="0"/>
              <a:t>حيث </a:t>
            </a:r>
            <a:r>
              <a:rPr lang="ar-SA" dirty="0" smtClean="0"/>
              <a:t>أن </a:t>
            </a:r>
            <a:r>
              <a:rPr lang="en-US" i="1" dirty="0" smtClean="0"/>
              <a:t>N</a:t>
            </a:r>
            <a:r>
              <a:rPr lang="ar-SA" dirty="0" smtClean="0"/>
              <a:t> هو عدد </a:t>
            </a:r>
            <a:r>
              <a:rPr lang="ar-SA" dirty="0" err="1" smtClean="0"/>
              <a:t>المتحولات </a:t>
            </a:r>
            <a:r>
              <a:rPr lang="ar-SA" dirty="0" smtClean="0"/>
              <a:t>(المتغيرات</a:t>
            </a:r>
            <a:r>
              <a:rPr lang="ar-SA" dirty="0" err="1" smtClean="0"/>
              <a:t>).</a:t>
            </a:r>
            <a:r>
              <a:rPr lang="ar-SA" dirty="0" smtClean="0"/>
              <a:t> ويمكن تبسيط العبارة السابقة إلى </a:t>
            </a:r>
            <a:r>
              <a:rPr lang="ar-SA" dirty="0" err="1" smtClean="0"/>
              <a:t>التالي:</a:t>
            </a:r>
            <a:r>
              <a:rPr lang="ar-SA" dirty="0" smtClean="0"/>
              <a:t> </a:t>
            </a:r>
            <a:endParaRPr lang="en-US" dirty="0" smtClean="0"/>
          </a:p>
          <a:p>
            <a:endParaRPr lang="ar-IQ" dirty="0"/>
          </a:p>
        </p:txBody>
      </p:sp>
      <p:pic>
        <p:nvPicPr>
          <p:cNvPr id="4" name="صورة 3"/>
          <p:cNvPicPr/>
          <p:nvPr/>
        </p:nvPicPr>
        <p:blipFill>
          <a:blip r:embed="rId2" cstate="print"/>
          <a:srcRect/>
          <a:stretch>
            <a:fillRect/>
          </a:stretch>
        </p:blipFill>
        <p:spPr bwMode="auto">
          <a:xfrm>
            <a:off x="1547664" y="1988840"/>
            <a:ext cx="6912768" cy="1224135"/>
          </a:xfrm>
          <a:prstGeom prst="rect">
            <a:avLst/>
          </a:prstGeom>
          <a:noFill/>
          <a:ln w="9525">
            <a:noFill/>
            <a:miter lim="800000"/>
            <a:headEnd/>
            <a:tailEnd/>
          </a:ln>
        </p:spPr>
      </p:pic>
      <p:pic>
        <p:nvPicPr>
          <p:cNvPr id="5" name="صورة 4"/>
          <p:cNvPicPr/>
          <p:nvPr/>
        </p:nvPicPr>
        <p:blipFill>
          <a:blip r:embed="rId3" cstate="print"/>
          <a:srcRect/>
          <a:stretch>
            <a:fillRect/>
          </a:stretch>
        </p:blipFill>
        <p:spPr bwMode="auto">
          <a:xfrm>
            <a:off x="1691680" y="4221088"/>
            <a:ext cx="6048672" cy="237626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style>
          <a:lnRef idx="1">
            <a:schemeClr val="accent1"/>
          </a:lnRef>
          <a:fillRef idx="2">
            <a:schemeClr val="accent1"/>
          </a:fillRef>
          <a:effectRef idx="1">
            <a:schemeClr val="accent1"/>
          </a:effectRef>
          <a:fontRef idx="minor">
            <a:schemeClr val="dk1"/>
          </a:fontRef>
        </p:style>
        <p:txBody>
          <a:bodyPr>
            <a:normAutofit/>
          </a:bodyPr>
          <a:lstStyle/>
          <a:p>
            <a:r>
              <a:rPr lang="ar-SA" dirty="0" smtClean="0"/>
              <a:t>يمكن البرهنة على ذلك بواسطة العملية الجبرية </a:t>
            </a:r>
            <a:r>
              <a:rPr lang="ar-SA" dirty="0" err="1" smtClean="0"/>
              <a:t>التالية:</a:t>
            </a:r>
            <a:r>
              <a:rPr lang="ar-SA" dirty="0" smtClean="0"/>
              <a:t> </a:t>
            </a:r>
            <a:endParaRPr lang="en-US"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r>
              <a:rPr lang="ar-SA" dirty="0" smtClean="0"/>
              <a:t>بما </a:t>
            </a:r>
            <a:r>
              <a:rPr lang="ar-SA" dirty="0" smtClean="0"/>
              <a:t>أن علم الإحصاء يحلل ويعرض البيانات المتفرقة بحيث تكون ذات معنى معين أو تعطي انطباعا معينًا فان تباين هذه البيانات يمثل مشكلة كبيرة في فهم سلوك </a:t>
            </a:r>
            <a:r>
              <a:rPr lang="ar-SA" dirty="0" err="1" smtClean="0"/>
              <a:t>البيانات.</a:t>
            </a:r>
            <a:r>
              <a:rPr lang="ar-SA" dirty="0" smtClean="0"/>
              <a:t> </a:t>
            </a:r>
            <a:endParaRPr lang="en-US" dirty="0" smtClean="0"/>
          </a:p>
          <a:p>
            <a:endParaRPr lang="ar-IQ" dirty="0"/>
          </a:p>
        </p:txBody>
      </p:sp>
      <p:pic>
        <p:nvPicPr>
          <p:cNvPr id="4" name="صورة 3"/>
          <p:cNvPicPr/>
          <p:nvPr/>
        </p:nvPicPr>
        <p:blipFill>
          <a:blip r:embed="rId2" cstate="print"/>
          <a:srcRect/>
          <a:stretch>
            <a:fillRect/>
          </a:stretch>
        </p:blipFill>
        <p:spPr bwMode="auto">
          <a:xfrm>
            <a:off x="2771800" y="908721"/>
            <a:ext cx="4680519" cy="3600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386</Words>
  <Application>Microsoft Office PowerPoint</Application>
  <PresentationFormat>عرض على الشاشة (3:4)‏</PresentationFormat>
  <Paragraphs>30</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الثامنة/ الانحراف المعياري.</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الانحراف المعياري.</dc:title>
  <dc:creator>hp</dc:creator>
  <cp:lastModifiedBy>hp</cp:lastModifiedBy>
  <cp:revision>1</cp:revision>
  <dcterms:created xsi:type="dcterms:W3CDTF">2018-12-17T17:38:32Z</dcterms:created>
  <dcterms:modified xsi:type="dcterms:W3CDTF">2018-12-17T17:55:39Z</dcterms:modified>
</cp:coreProperties>
</file>